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2"/>
  </p:notesMasterIdLst>
  <p:handoutMasterIdLst>
    <p:handoutMasterId r:id="rId23"/>
  </p:handoutMasterIdLst>
  <p:sldIdLst>
    <p:sldId id="281" r:id="rId6"/>
    <p:sldId id="296" r:id="rId7"/>
    <p:sldId id="314" r:id="rId8"/>
    <p:sldId id="315" r:id="rId9"/>
    <p:sldId id="316" r:id="rId10"/>
    <p:sldId id="317" r:id="rId11"/>
    <p:sldId id="318" r:id="rId12"/>
    <p:sldId id="325" r:id="rId13"/>
    <p:sldId id="326" r:id="rId14"/>
    <p:sldId id="330" r:id="rId15"/>
    <p:sldId id="321" r:id="rId16"/>
    <p:sldId id="320" r:id="rId17"/>
    <p:sldId id="327" r:id="rId18"/>
    <p:sldId id="329" r:id="rId19"/>
    <p:sldId id="319" r:id="rId20"/>
    <p:sldId id="331" r:id="rId2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13/05/2019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13/05/2019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4068481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191758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dirty="0"/>
          </a:p>
        </p:txBody>
      </p:sp>
    </p:spTree>
    <p:extLst>
      <p:ext uri="{BB962C8B-B14F-4D97-AF65-F5344CB8AC3E}">
        <p14:creationId xmlns:p14="http://schemas.microsoft.com/office/powerpoint/2010/main" val="3324150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773938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11</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425" y="1279525"/>
            <a:ext cx="6138863" cy="3452813"/>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12</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aws.amazon.com/blogs/machine-learning/build-your-own-text-to-speech-applications-with-amazon-poll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59" y="3404110"/>
            <a:ext cx="9864667" cy="1063387"/>
          </a:xfrm>
        </p:spPr>
        <p:txBody>
          <a:bodyPr>
            <a:normAutofit/>
          </a:bodyPr>
          <a:lstStyle/>
          <a:p>
            <a:r>
              <a:rPr lang="en-US" dirty="0" smtClean="0"/>
              <a:t>Touching the </a:t>
            </a:r>
            <a:r>
              <a:rPr lang="en-US" dirty="0" smtClean="0">
                <a:solidFill>
                  <a:srgbClr val="FF0000"/>
                </a:solidFill>
              </a:rPr>
              <a:t>Cloud(S)</a:t>
            </a:r>
            <a:endParaRPr lang="en-GB" dirty="0">
              <a:solidFill>
                <a:srgbClr val="FF0000"/>
              </a:solidFill>
            </a:endParaRPr>
          </a:p>
        </p:txBody>
      </p:sp>
      <p:sp>
        <p:nvSpPr>
          <p:cNvPr id="3" name="Content Placeholder 2"/>
          <p:cNvSpPr>
            <a:spLocks noGrp="1"/>
          </p:cNvSpPr>
          <p:nvPr>
            <p:ph idx="13"/>
          </p:nvPr>
        </p:nvSpPr>
        <p:spPr/>
        <p:txBody>
          <a:bodyPr>
            <a:normAutofit/>
          </a:bodyPr>
          <a:lstStyle/>
          <a:p>
            <a:pPr marL="0" indent="0">
              <a:buNone/>
            </a:pPr>
            <a:r>
              <a:rPr lang="en-US" dirty="0" smtClean="0"/>
              <a:t>May 2019</a:t>
            </a:r>
          </a:p>
          <a:p>
            <a:pPr marL="0" indent="0">
              <a:buNone/>
            </a:pPr>
            <a:r>
              <a:rPr lang="en-US" dirty="0" smtClean="0">
                <a:solidFill>
                  <a:srgbClr val="FF0000"/>
                </a:solidFill>
              </a:rPr>
              <a:t>Targul Mures</a:t>
            </a:r>
            <a:endParaRPr lang="en-GB" dirty="0">
              <a:solidFill>
                <a:srgbClr val="FF0000"/>
              </a:solidFill>
            </a:endParaRPr>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AWS </a:t>
            </a:r>
            <a:r>
              <a:rPr lang="en-US" spc="-1" dirty="0" smtClean="0">
                <a:solidFill>
                  <a:schemeClr val="accent1"/>
                </a:solidFill>
                <a:latin typeface="Arial Narrow"/>
                <a:ea typeface="Arial Narrow"/>
              </a:rPr>
              <a:t>CloudFormation</a:t>
            </a:r>
            <a:endParaRPr lang="en-US" b="0" spc="-1" dirty="0">
              <a:solidFill>
                <a:schemeClr val="accent1"/>
              </a:solidFill>
              <a:latin typeface="Arial"/>
            </a:endParaRPr>
          </a:p>
        </p:txBody>
      </p:sp>
      <p:pic>
        <p:nvPicPr>
          <p:cNvPr id="1028" name="Picture 4" descr="howitworks.c316d3856638c6c9786e49011bad660d57687259.png (1658Ã45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43" y="1793009"/>
            <a:ext cx="11973357" cy="3314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9886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1055778" y="2347622"/>
            <a:ext cx="4495884" cy="2954051"/>
          </a:xfrm>
          <a:prstGeom prst="rect">
            <a:avLst/>
          </a:prstGeom>
          <a:ln>
            <a:noFill/>
          </a:ln>
        </p:spPr>
      </p:pic>
      <p:pic>
        <p:nvPicPr>
          <p:cNvPr id="2050" name="Picture 2" descr="Image result for aws cloudforma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738" y="2081571"/>
            <a:ext cx="6096000"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User authentication using AWS </a:t>
            </a:r>
            <a:r>
              <a:rPr lang="en-US" spc="-1" dirty="0" err="1" smtClean="0">
                <a:solidFill>
                  <a:srgbClr val="000000"/>
                </a:solidFill>
                <a:ea typeface="DejaVu Sans"/>
              </a:rPr>
              <a:t>Cognito</a:t>
            </a:r>
            <a:endParaRPr lang="en-US" spc="-1" dirty="0" smtClean="0">
              <a:solidFill>
                <a:srgbClr val="000000"/>
              </a:solidFill>
              <a:ea typeface="DejaVu Sans"/>
            </a:endParaRP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AWS Serverless</a:t>
            </a:r>
          </a:p>
          <a:p>
            <a:pPr algn="l">
              <a:lnSpc>
                <a:spcPct val="100000"/>
              </a:lnSpc>
            </a:pPr>
            <a:endParaRPr lang="en-US" spc="-1" dirty="0" smtClean="0">
              <a:solidFill>
                <a:srgbClr val="000000"/>
              </a:solidFill>
              <a:ea typeface="DejaVu Sans"/>
            </a:endParaRPr>
          </a:p>
          <a:p>
            <a:pPr algn="l">
              <a:lnSpc>
                <a:spcPct val="100000"/>
              </a:lnSpc>
            </a:pPr>
            <a:r>
              <a:rPr lang="en-US" dirty="0" smtClean="0"/>
              <a:t>Start </a:t>
            </a:r>
            <a:r>
              <a:rPr lang="en-US" dirty="0"/>
              <a:t>building your own infrastructure using CloudFormation template</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Serverless live coding</a:t>
            </a:r>
          </a:p>
          <a:p>
            <a:pPr algn="l">
              <a:lnSpc>
                <a:spcPct val="100000"/>
              </a:lnSpc>
            </a:pPr>
            <a:r>
              <a:rPr lang="en-US" spc="-1" dirty="0">
                <a:solidFill>
                  <a:srgbClr val="000000"/>
                </a:solidFill>
                <a:ea typeface="DejaVu Sans"/>
                <a:hlinkClick r:id="rId2"/>
              </a:rPr>
              <a:t>https://aws.amazon.com/blogs/machine-learning/build-your-own-text-to-speech-applications-with-amazon-polly</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5" name="Picture 4"/>
          <p:cNvPicPr/>
          <p:nvPr/>
        </p:nvPicPr>
        <p:blipFill>
          <a:blip r:embed="rId3"/>
          <a:stretch/>
        </p:blipFill>
        <p:spPr>
          <a:xfrm>
            <a:off x="8822953" y="2521527"/>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MIHAI STANGACIU</a:t>
            </a:r>
            <a:endParaRPr lang="en-US" dirty="0"/>
          </a:p>
        </p:txBody>
      </p:sp>
      <p:sp>
        <p:nvSpPr>
          <p:cNvPr id="9" name="Content Placeholder 8"/>
          <p:cNvSpPr>
            <a:spLocks noGrp="1"/>
          </p:cNvSpPr>
          <p:nvPr>
            <p:ph idx="22"/>
          </p:nvPr>
        </p:nvSpPr>
        <p:spPr/>
        <p:txBody>
          <a:bodyPr/>
          <a:lstStyle/>
          <a:p>
            <a:r>
              <a:rPr lang="en-US" dirty="0" smtClean="0"/>
              <a:t>Mihai.Stangaciu@endava.com</a:t>
            </a:r>
            <a:endParaRPr lang="en-US" dirty="0"/>
          </a:p>
        </p:txBody>
      </p:sp>
      <p:sp>
        <p:nvSpPr>
          <p:cNvPr id="10" name="Content Placeholder 9"/>
          <p:cNvSpPr>
            <a:spLocks noGrp="1"/>
          </p:cNvSpPr>
          <p:nvPr>
            <p:ph idx="23"/>
          </p:nvPr>
        </p:nvSpPr>
        <p:spPr/>
        <p:txBody>
          <a:bodyPr>
            <a:normAutofit lnSpcReduction="10000"/>
          </a:bodyPr>
          <a:lstStyle/>
          <a:p>
            <a:r>
              <a:rPr lang="en-US" dirty="0" smtClean="0"/>
              <a:t>DEVELOPMENT LEAD</a:t>
            </a:r>
            <a:endParaRPr lang="en-US" dirty="0"/>
          </a:p>
        </p:txBody>
      </p:sp>
    </p:spTree>
    <p:extLst>
      <p:ext uri="{BB962C8B-B14F-4D97-AF65-F5344CB8AC3E}">
        <p14:creationId xmlns:p14="http://schemas.microsoft.com/office/powerpoint/2010/main" val="3079576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Serverless computing</a:t>
            </a:r>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CloudFormation</a:t>
            </a:r>
          </a:p>
          <a:p>
            <a:pPr marL="285750" indent="-285750" algn="l">
              <a:buFont typeface="Wingdings" panose="05000000000000000000" pitchFamily="2" charset="2"/>
              <a:buChar char="q"/>
            </a:pPr>
            <a:r>
              <a:rPr lang="en-US" dirty="0" smtClean="0"/>
              <a:t>Live coding</a:t>
            </a:r>
          </a:p>
          <a:p>
            <a:pPr marL="285750" indent="-285750" algn="l">
              <a:buFont typeface="Wingdings" panose="05000000000000000000" pitchFamily="2" charset="2"/>
              <a:buChar char="q"/>
            </a:pPr>
            <a:r>
              <a:rPr lang="en-US" dirty="0" smtClean="0"/>
              <a:t>Next Steps</a:t>
            </a:r>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nSpc>
                <a:spcPct val="100000"/>
              </a:lnSpc>
            </a:pPr>
            <a:endParaRPr lang="en-US" sz="3200" spc="-1" dirty="0" smtClean="0">
              <a:solidFill>
                <a:srgbClr val="000000"/>
              </a:solidFill>
              <a:ea typeface="DejaVu Sans"/>
            </a:endParaRPr>
          </a:p>
          <a:p>
            <a:pPr>
              <a:lnSpc>
                <a:spcPct val="100000"/>
              </a:lnSpc>
            </a:pPr>
            <a:r>
              <a:rPr lang="en-US" sz="3200" spc="-1" dirty="0" smtClean="0">
                <a:solidFill>
                  <a:srgbClr val="000000"/>
                </a:solidFill>
                <a:ea typeface="DejaVu Sans"/>
              </a:rPr>
              <a:t>Bring </a:t>
            </a:r>
            <a:r>
              <a:rPr lang="en-US" sz="3200" spc="-1" dirty="0">
                <a:solidFill>
                  <a:srgbClr val="000000"/>
                </a:solidFill>
                <a:ea typeface="DejaVu Sans"/>
              </a:rPr>
              <a:t>the light in every book no matter if you speak the language</a:t>
            </a:r>
            <a:endParaRPr lang="en-US" sz="32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35" y="3786909"/>
            <a:ext cx="2438400" cy="2438400"/>
          </a:xfrm>
          <a:prstGeom prst="rect">
            <a:avLst/>
          </a:prstGeom>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C00000"/>
                </a:solidFill>
                <a:ea typeface="DejaVu Sans"/>
              </a:rPr>
              <a:t>language </a:t>
            </a:r>
            <a:r>
              <a:rPr lang="en-US" spc="-1" dirty="0" smtClean="0">
                <a:solidFill>
                  <a:srgbClr val="C00000"/>
                </a:solidFill>
                <a:ea typeface="DejaVu Sans"/>
              </a:rPr>
              <a:t>translation</a:t>
            </a:r>
            <a:endParaRPr lang="en-US" spc="-1" dirty="0">
              <a:solidFill>
                <a:srgbClr val="C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3" name="Picture 2"/>
          <p:cNvPicPr>
            <a:picLocks noChangeAspect="1"/>
          </p:cNvPicPr>
          <p:nvPr/>
        </p:nvPicPr>
        <p:blipFill>
          <a:blip r:embed="rId2"/>
          <a:stretch>
            <a:fillRect/>
          </a:stretch>
        </p:blipFill>
        <p:spPr>
          <a:xfrm>
            <a:off x="2795732" y="1350070"/>
            <a:ext cx="6745432" cy="5217417"/>
          </a:xfrm>
          <a:prstGeom prst="rect">
            <a:avLst/>
          </a:prstGeom>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2.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889</TotalTime>
  <Words>440</Words>
  <Application>Microsoft Office PowerPoint</Application>
  <PresentationFormat>Widescreen</PresentationFormat>
  <Paragraphs>111</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 Narrow</vt:lpstr>
      <vt:lpstr>Arial Narrow Bold</vt:lpstr>
      <vt:lpstr>Calibri</vt:lpstr>
      <vt:lpstr>DejaVu Sans</vt:lpstr>
      <vt:lpstr>Helvetica Neue Light</vt:lpstr>
      <vt:lpstr>Wingdings</vt:lpstr>
      <vt:lpstr>Endava PPT slides</vt:lpstr>
      <vt:lpstr>Touching the Cloud(S)</vt:lpstr>
      <vt:lpstr>Agenda</vt:lpstr>
      <vt:lpstr>Serverless computing</vt:lpstr>
      <vt:lpstr>Start from vision</vt:lpstr>
      <vt:lpstr>Amazon polly</vt:lpstr>
      <vt:lpstr>Amazon S3</vt:lpstr>
      <vt:lpstr>Amazon Dynamo DB</vt:lpstr>
      <vt:lpstr>Amazon Translate</vt:lpstr>
      <vt:lpstr>Text to speech architecture</vt:lpstr>
      <vt:lpstr>AWS CloudFormation</vt:lpstr>
      <vt:lpstr>PowerPoint Presentation</vt:lpstr>
      <vt:lpstr>PowerPoint Presentation</vt:lpstr>
      <vt:lpstr>Next Steps</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Mihai Stangaciu</dc:creator>
  <cp:lastModifiedBy>Mihai Stangaciu</cp:lastModifiedBy>
  <cp:revision>191</cp:revision>
  <cp:lastPrinted>2015-07-09T12:46:33Z</cp:lastPrinted>
  <dcterms:created xsi:type="dcterms:W3CDTF">2017-02-27T09:06:14Z</dcterms:created>
  <dcterms:modified xsi:type="dcterms:W3CDTF">2019-05-13T19:54:39Z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